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F01A52-0514-AC65-FF5F-7DD326DCA2B7}" v="2" dt="2024-12-19T05:02:17.9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2022902" userId="S::u2022902@giki.edu.pk::15eb9cd5-8823-4891-b9ab-d46aaa256cac" providerId="AD" clId="Web-{6CF01A52-0514-AC65-FF5F-7DD326DCA2B7}"/>
    <pc:docChg chg="modSld">
      <pc:chgData name="u2022902" userId="S::u2022902@giki.edu.pk::15eb9cd5-8823-4891-b9ab-d46aaa256cac" providerId="AD" clId="Web-{6CF01A52-0514-AC65-FF5F-7DD326DCA2B7}" dt="2024-12-19T05:02:17.987" v="1" actId="1076"/>
      <pc:docMkLst>
        <pc:docMk/>
      </pc:docMkLst>
      <pc:sldChg chg="modSp">
        <pc:chgData name="u2022902" userId="S::u2022902@giki.edu.pk::15eb9cd5-8823-4891-b9ab-d46aaa256cac" providerId="AD" clId="Web-{6CF01A52-0514-AC65-FF5F-7DD326DCA2B7}" dt="2024-12-19T05:02:17.987" v="1" actId="1076"/>
        <pc:sldMkLst>
          <pc:docMk/>
          <pc:sldMk cId="1777135056" sldId="269"/>
        </pc:sldMkLst>
        <pc:picChg chg="mod">
          <ac:chgData name="u2022902" userId="S::u2022902@giki.edu.pk::15eb9cd5-8823-4891-b9ab-d46aaa256cac" providerId="AD" clId="Web-{6CF01A52-0514-AC65-FF5F-7DD326DCA2B7}" dt="2024-12-19T05:02:17.987" v="1" actId="1076"/>
          <ac:picMkLst>
            <pc:docMk/>
            <pc:sldMk cId="1777135056" sldId="269"/>
            <ac:picMk id="5" creationId="{F266E8DE-FCC3-495E-D846-99FF5A3611E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E4E1-75E7-7FB4-787C-C338B1F35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A8CF12-10C6-E4CF-2918-4B70FF778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90D0B-B5C2-0A7E-9A07-F6E811786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E773D-BB14-AFD2-8A67-98BF5A8F2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0EF3C-D116-E155-49F0-12562CDFD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9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E503-2607-8FAF-4452-14251BB4F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70F63C-F24D-C998-E21C-037671A542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B7ACA-F3C4-D378-CDBA-F747EA41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D9914-C2CC-ABF7-9AC9-7E144EFB7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F4B5F-F36C-71FA-7746-F648C35C3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99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2B1F3B-E46C-86DE-D225-AF1EBE069D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BAA71-4339-DABB-2189-6CE20CB15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644F7-1D44-CBD6-0259-D45D6BC4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9383-859C-6865-2782-7DF62235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2B915-0E85-66DB-3325-2F04496D3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0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2F347-22CB-33DC-7848-F136012F1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7ADC8-4890-5ED9-7F9C-670448160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2F42D-A8A2-D465-85ED-3D388788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F64EF-9F66-EC18-A7C8-61622C2FE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5F8D9-C593-ABD3-250D-CAD2CCA50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8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2BF1-F3DA-8B5B-D025-4DDBBA07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210EE-6E2E-4A07-245C-3D7344F8D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3D604-C47C-4538-7343-C2A1B57F2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DAC04-2191-06D6-D77A-48670FD89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EA4B9-2370-1C48-31B1-AC851E13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47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59AF3-F1DF-D6BF-8AB3-5512B9D40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7B99E-3F71-2CD2-FD88-8F61D2823A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B753C-48F0-77F2-A99D-7E4043A5C8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6D654-ED50-49BA-5E90-3BF23D43A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D966F3-DE14-096D-802D-E0D423E63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9C899C-A45A-8E9A-FF57-F982D07F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6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2128-0C35-80E3-5E41-CC360E377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9F6C73-3AAF-98C5-195F-8F24E87A6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A720AE-D8C8-24D7-442D-395F1B633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1FD982-B797-9566-217F-2C29D9ECF6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A793D-BE54-2C73-3F42-2C6EE34552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A63A52-155D-0194-0761-F87E41BBB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0DD5B-CC14-FE8D-07F3-8EC209EBB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704726-0715-D067-282F-53FA545F1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737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265F3-CD02-3926-2036-83C8E910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4A411-37BE-B9B2-2D0B-534A7BFAE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195AE-328B-F6AF-467D-D71CF2A2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5BA47-6315-39B5-AA3E-1591D335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05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75A917-9F31-95D4-06CE-002165CA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DBE2D-DB46-4C95-6D76-C6BCD29E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548D8-ED7B-43D5-D2AA-BDFA3C096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2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C6BA8-1BEA-87DC-311B-72362171A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B4527-E0EF-1859-39AB-21A0CE49C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FACDEC-1825-8965-DDF5-4D36546E68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97CC8-2E1B-0E4C-9531-581762CC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FEEF6-C941-5CEB-72C1-F5B77F89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D6F8A-CD74-8D4F-856C-9E3E0C52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77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C33D0-5719-91F8-485B-B5334BA46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E73BFE-62FB-F406-D970-4EB9D13229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5C812-6253-054D-2A40-4F7171CAA5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D6DBA-66B4-1568-4C86-0678BC8B3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2A62E-C996-6F9B-76EA-F18B1255E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8FF995-CE17-C55C-547A-20D78FF51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74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ED4BC0-2D4D-A69F-6310-4029F1FBA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0CF3C-62B5-A373-7BBF-C484AC293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CBFFF-939C-C9F7-03D6-52DD8B8E5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D978FC-2514-4554-84E5-DFFE027FEC4C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447B9-E551-9407-C5FF-2A9A385D2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E3C65-E2D0-0833-4C2F-174EEA00A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39E2D5-52F8-4A6F-B4C8-E06F4D237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0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12379-21DC-CAEA-6957-5EEF89FAD6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Apriori</a:t>
            </a:r>
            <a:r>
              <a:rPr lang="en-US"/>
              <a:t> algorithm </a:t>
            </a:r>
          </a:p>
        </p:txBody>
      </p:sp>
    </p:spTree>
    <p:extLst>
      <p:ext uri="{BB962C8B-B14F-4D97-AF65-F5344CB8AC3E}">
        <p14:creationId xmlns:p14="http://schemas.microsoft.com/office/powerpoint/2010/main" val="35779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CA9D-E6E6-7B9D-E791-FEB52B4C3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3-Frequent Itemset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C9EBA-8B22-5FF8-B019-60E7F1A1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73" y="2567655"/>
            <a:ext cx="7841928" cy="11226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9425DB-B50D-6785-CD11-445B81066C08}"/>
              </a:ext>
            </a:extLst>
          </p:cNvPr>
          <p:cNvSpPr txBox="1"/>
          <p:nvPr/>
        </p:nvSpPr>
        <p:spPr>
          <a:xfrm>
            <a:off x="1284514" y="4931229"/>
            <a:ext cx="8850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Can we proceed with 4 frequent itemset ?   No</a:t>
            </a:r>
          </a:p>
          <a:p>
            <a:endParaRPr lang="en-US"/>
          </a:p>
          <a:p>
            <a:r>
              <a:rPr lang="en-US"/>
              <a:t>So we stop here and we write 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150662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BF23E-5DF3-81BB-0D49-4581C32E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Three Frequent Itemset tables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6C7B2E-E620-0C42-F656-6E801B8E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904" y="1592717"/>
            <a:ext cx="8366660" cy="39458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18C75A-4B02-3B68-43FD-4B73D742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224" y="1807467"/>
            <a:ext cx="3352972" cy="5651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EB3BC8-C7FA-C6C2-0964-394592F1982E}"/>
              </a:ext>
            </a:extLst>
          </p:cNvPr>
          <p:cNvSpPr txBox="1"/>
          <p:nvPr/>
        </p:nvSpPr>
        <p:spPr>
          <a:xfrm>
            <a:off x="4931229" y="2547257"/>
            <a:ext cx="4256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you wan to calculate confidence of a particular rule e.g. X tends to Y : </a:t>
            </a:r>
          </a:p>
          <a:p>
            <a:r>
              <a:rPr lang="en-US"/>
              <a:t>number of times both items bought together divided by the first item bought</a:t>
            </a:r>
          </a:p>
        </p:txBody>
      </p:sp>
    </p:spTree>
    <p:extLst>
      <p:ext uri="{BB962C8B-B14F-4D97-AF65-F5344CB8AC3E}">
        <p14:creationId xmlns:p14="http://schemas.microsoft.com/office/powerpoint/2010/main" val="425561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B8B90-352A-6E45-F763-C6C541869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" y="354240"/>
            <a:ext cx="10515600" cy="679904"/>
          </a:xfrm>
        </p:spPr>
        <p:txBody>
          <a:bodyPr>
            <a:normAutofit fontScale="90000"/>
          </a:bodyPr>
          <a:lstStyle/>
          <a:p>
            <a:r>
              <a:rPr lang="en-US"/>
              <a:t>Association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A2C7C-56C6-B1FF-29B1-1F2C41443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2" y="1120633"/>
            <a:ext cx="11964015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5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46C25E-4240-A0A9-7E2B-4E261C4B9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01" y="658585"/>
            <a:ext cx="9860482" cy="55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40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48BAC-1163-9EF8-6FCB-686776E4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0CD7A-D23C-30A7-A6AA-6D2CDF8B1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66E8DE-FCC3-495E-D846-99FF5A361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35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7D8A-0122-A379-BC46-FCC4AE07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61B632F-03FF-844C-68D3-EE756EBBFD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02860"/>
              </p:ext>
            </p:extLst>
          </p:nvPr>
        </p:nvGraphicFramePr>
        <p:xfrm>
          <a:off x="838200" y="1825623"/>
          <a:ext cx="10515600" cy="307294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17171">
                  <a:extLst>
                    <a:ext uri="{9D8B030D-6E8A-4147-A177-3AD203B41FA5}">
                      <a16:colId xmlns:a16="http://schemas.microsoft.com/office/drawing/2014/main" val="912876713"/>
                    </a:ext>
                  </a:extLst>
                </a:gridCol>
                <a:gridCol w="9198429">
                  <a:extLst>
                    <a:ext uri="{9D8B030D-6E8A-4147-A177-3AD203B41FA5}">
                      <a16:colId xmlns:a16="http://schemas.microsoft.com/office/drawing/2014/main" val="707882876"/>
                    </a:ext>
                  </a:extLst>
                </a:gridCol>
              </a:tblGrid>
              <a:tr h="512158">
                <a:tc>
                  <a:txBody>
                    <a:bodyPr/>
                    <a:lstStyle/>
                    <a:p>
                      <a:r>
                        <a:rPr lang="en-US"/>
                        <a:t>TID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Item Bought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928111"/>
                  </a:ext>
                </a:extLst>
              </a:tr>
              <a:tr h="512158"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{Bread, Butter, Milk}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052000"/>
                  </a:ext>
                </a:extLst>
              </a:tr>
              <a:tr h="512158">
                <a:tc>
                  <a:txBody>
                    <a:bodyPr/>
                    <a:lstStyle/>
                    <a:p>
                      <a:r>
                        <a:rPr lang="en-US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{Bread, Butter}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43428"/>
                  </a:ext>
                </a:extLst>
              </a:tr>
              <a:tr h="512158">
                <a:tc>
                  <a:txBody>
                    <a:bodyPr/>
                    <a:lstStyle/>
                    <a:p>
                      <a:r>
                        <a:rPr lang="en-US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{Beer, Cookies, Diapers}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804075"/>
                  </a:ext>
                </a:extLst>
              </a:tr>
              <a:tr h="512158">
                <a:tc>
                  <a:txBody>
                    <a:bodyPr/>
                    <a:lstStyle/>
                    <a:p>
                      <a:r>
                        <a:rPr lang="en-US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{Milk, Diapers, Bread, Butter}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730496"/>
                  </a:ext>
                </a:extLst>
              </a:tr>
              <a:tr h="512158">
                <a:tc>
                  <a:txBody>
                    <a:bodyPr/>
                    <a:lstStyle/>
                    <a:p>
                      <a:r>
                        <a:rPr lang="en-US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{Beer, Diapers}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426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92FB6A-EAF8-B81D-C05A-F1AC7450AFB0}"/>
              </a:ext>
            </a:extLst>
          </p:cNvPr>
          <p:cNvSpPr txBox="1"/>
          <p:nvPr/>
        </p:nvSpPr>
        <p:spPr>
          <a:xfrm>
            <a:off x="729342" y="5326520"/>
            <a:ext cx="11168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/>
              <a:t>For the Given dataset, apply </a:t>
            </a:r>
            <a:r>
              <a:rPr lang="en-US" sz="2000" err="1"/>
              <a:t>Apriori</a:t>
            </a:r>
            <a:r>
              <a:rPr lang="en-US" sz="2000"/>
              <a:t> algorithm to discover strong association rules.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/>
              <a:t>Assume that </a:t>
            </a:r>
            <a:r>
              <a:rPr lang="en-US" sz="2000" err="1"/>
              <a:t>min_support</a:t>
            </a:r>
            <a:r>
              <a:rPr lang="en-US" sz="2000"/>
              <a:t>=40% and </a:t>
            </a:r>
            <a:r>
              <a:rPr lang="en-US" sz="2000" err="1"/>
              <a:t>min_confidence</a:t>
            </a:r>
            <a:r>
              <a:rPr lang="en-US" sz="2000"/>
              <a:t> = 70%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/>
              <a:t>General association rules from the frequent itemset. Calculate the confidence of each rule and identify all the strong association rules.</a:t>
            </a:r>
          </a:p>
        </p:txBody>
      </p:sp>
    </p:spTree>
    <p:extLst>
      <p:ext uri="{BB962C8B-B14F-4D97-AF65-F5344CB8AC3E}">
        <p14:creationId xmlns:p14="http://schemas.microsoft.com/office/powerpoint/2010/main" val="314606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CF62E5-7903-0A8E-A96B-0E2437878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865" y="979714"/>
            <a:ext cx="10360269" cy="519248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5E6208-E2CC-3D11-D439-7E164BC84D65}"/>
              </a:ext>
            </a:extLst>
          </p:cNvPr>
          <p:cNvSpPr txBox="1"/>
          <p:nvPr/>
        </p:nvSpPr>
        <p:spPr>
          <a:xfrm>
            <a:off x="1132114" y="381000"/>
            <a:ext cx="1796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228061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9DD2A-6E94-DA7F-F02E-A36EF2B01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553" y="471490"/>
            <a:ext cx="8492490" cy="348002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106EB-D3F7-DBAB-604B-38A79B7947C6}"/>
              </a:ext>
            </a:extLst>
          </p:cNvPr>
          <p:cNvSpPr txBox="1"/>
          <p:nvPr/>
        </p:nvSpPr>
        <p:spPr>
          <a:xfrm>
            <a:off x="9236530" y="647701"/>
            <a:ext cx="14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Five unique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844C9-C9C5-C5F3-2FFB-7E33CB8269EC}"/>
              </a:ext>
            </a:extLst>
          </p:cNvPr>
          <p:cNvSpPr txBox="1"/>
          <p:nvPr/>
        </p:nvSpPr>
        <p:spPr>
          <a:xfrm>
            <a:off x="4087587" y="2468745"/>
            <a:ext cx="4593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1-Frequent item set</a:t>
            </a:r>
          </a:p>
          <a:p>
            <a:r>
              <a:rPr lang="en-US" err="1"/>
              <a:t>Min_support</a:t>
            </a:r>
            <a:r>
              <a:rPr lang="en-US"/>
              <a:t> = 40%</a:t>
            </a:r>
          </a:p>
          <a:p>
            <a:r>
              <a:rPr lang="en-US" b="1" err="1"/>
              <a:t>Min_support_count</a:t>
            </a:r>
            <a:endParaRPr lang="en-US" b="1"/>
          </a:p>
          <a:p>
            <a:r>
              <a:rPr lang="en-US"/>
              <a:t>=</a:t>
            </a:r>
            <a:r>
              <a:rPr lang="en-US" err="1"/>
              <a:t>min_support</a:t>
            </a:r>
            <a:r>
              <a:rPr lang="en-US"/>
              <a:t> * </a:t>
            </a:r>
            <a:r>
              <a:rPr lang="en-US" err="1"/>
              <a:t>itemset_count</a:t>
            </a:r>
            <a:endParaRPr lang="en-US"/>
          </a:p>
          <a:p>
            <a:r>
              <a:rPr lang="en-US"/>
              <a:t>=40% * 5 =2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1D8EAC-8BCC-42B4-D66B-E50A9146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587" y="4445197"/>
            <a:ext cx="3178627" cy="224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0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FD3E-79A3-B6B4-B3F1-34AB7538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2-itemset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37B41-9A1C-5F5D-CA89-41D3DFAAD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Create 2-itemset combinations from </a:t>
            </a:r>
          </a:p>
          <a:p>
            <a:r>
              <a:rPr lang="en-US"/>
              <a:t>Bread, Butter, Diapers, Milk, Beer</a:t>
            </a:r>
          </a:p>
        </p:txBody>
      </p:sp>
    </p:spTree>
    <p:extLst>
      <p:ext uri="{BB962C8B-B14F-4D97-AF65-F5344CB8AC3E}">
        <p14:creationId xmlns:p14="http://schemas.microsoft.com/office/powerpoint/2010/main" val="3307773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341062-FB3D-2F14-E61C-E03556E63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5572" y="1381357"/>
            <a:ext cx="3973285" cy="51162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1D65E9-3B2B-6CC3-4025-52E95A0A1967}"/>
              </a:ext>
            </a:extLst>
          </p:cNvPr>
          <p:cNvSpPr txBox="1"/>
          <p:nvPr/>
        </p:nvSpPr>
        <p:spPr>
          <a:xfrm>
            <a:off x="1328057" y="239486"/>
            <a:ext cx="7990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2-itemset combinations (Bread, Butter, Diapers, Milk, Beer) and find how many times each combination occurred in dataset.</a:t>
            </a:r>
          </a:p>
        </p:txBody>
      </p:sp>
    </p:spTree>
    <p:extLst>
      <p:ext uri="{BB962C8B-B14F-4D97-AF65-F5344CB8AC3E}">
        <p14:creationId xmlns:p14="http://schemas.microsoft.com/office/powerpoint/2010/main" val="119426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F65D-ECAC-EEF6-82C1-C24657D7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2-Frequent itemset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FB93D3-DD13-1D5C-6ADB-00E06253C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486" y="1690688"/>
            <a:ext cx="6379028" cy="4723269"/>
          </a:xfrm>
        </p:spPr>
      </p:pic>
    </p:spTree>
    <p:extLst>
      <p:ext uri="{BB962C8B-B14F-4D97-AF65-F5344CB8AC3E}">
        <p14:creationId xmlns:p14="http://schemas.microsoft.com/office/powerpoint/2010/main" val="151590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B9328-B41C-392E-3035-7A52563EE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3-itemset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633C-E886-7BD9-BE25-330D108F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previous table unique items ( Bread, Butter, Milk, Diapers, Beer)</a:t>
            </a:r>
          </a:p>
          <a:p>
            <a:r>
              <a:rPr lang="en-US"/>
              <a:t>Now make three combinations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95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4C94-5F4E-576C-96D3-0E71E50D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3-itemset and how many times each combination occurred in dataset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491237-6D5D-D3E7-0FC3-F5B81FF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780" y="1817915"/>
            <a:ext cx="4854516" cy="353282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2C4E66-FBDB-B473-F610-BF28D7FECCA5}"/>
              </a:ext>
            </a:extLst>
          </p:cNvPr>
          <p:cNvSpPr txBox="1"/>
          <p:nvPr/>
        </p:nvSpPr>
        <p:spPr>
          <a:xfrm>
            <a:off x="1730829" y="5693229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Now select 3-frequent itemset which satisfy the minimum </a:t>
            </a:r>
            <a:r>
              <a:rPr lang="en-US" err="1"/>
              <a:t>support_count</a:t>
            </a:r>
            <a:r>
              <a:rPr lang="en-US"/>
              <a:t> of 2.</a:t>
            </a:r>
          </a:p>
        </p:txBody>
      </p:sp>
    </p:spTree>
    <p:extLst>
      <p:ext uri="{BB962C8B-B14F-4D97-AF65-F5344CB8AC3E}">
        <p14:creationId xmlns:p14="http://schemas.microsoft.com/office/powerpoint/2010/main" val="1241518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EABA87DC27EC478135062CF833B2EF" ma:contentTypeVersion="4" ma:contentTypeDescription="Create a new document." ma:contentTypeScope="" ma:versionID="4cace2c83786e5b53b0d809e83013462">
  <xsd:schema xmlns:xsd="http://www.w3.org/2001/XMLSchema" xmlns:xs="http://www.w3.org/2001/XMLSchema" xmlns:p="http://schemas.microsoft.com/office/2006/metadata/properties" xmlns:ns2="2d3561dd-2ab5-4abd-9284-8f5005bcea33" targetNamespace="http://schemas.microsoft.com/office/2006/metadata/properties" ma:root="true" ma:fieldsID="62ecfe8f3e96c1c24df27e05e7f0f3a2" ns2:_="">
    <xsd:import namespace="2d3561dd-2ab5-4abd-9284-8f5005bcea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3561dd-2ab5-4abd-9284-8f5005bcea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6F8267-7ADC-4F32-890E-F119269A64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450A3F-04DB-4670-9599-32A4135EF0C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B82D91E-8070-442F-88EA-4AF4126EFEA6}">
  <ds:schemaRefs>
    <ds:schemaRef ds:uri="2d3561dd-2ab5-4abd-9284-8f5005bcea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Apriori algorithm </vt:lpstr>
      <vt:lpstr>Data set</vt:lpstr>
      <vt:lpstr>PowerPoint Presentation</vt:lpstr>
      <vt:lpstr>PowerPoint Presentation</vt:lpstr>
      <vt:lpstr>2-itemset</vt:lpstr>
      <vt:lpstr>PowerPoint Presentation</vt:lpstr>
      <vt:lpstr>2-Frequent itemset</vt:lpstr>
      <vt:lpstr>3-itemset</vt:lpstr>
      <vt:lpstr>3-itemset and how many times each combination occurred in dataset</vt:lpstr>
      <vt:lpstr>3-Frequent Itemset</vt:lpstr>
      <vt:lpstr>Three Frequent Itemset tables</vt:lpstr>
      <vt:lpstr>Association rules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Dr. Dr. Ayaz Umer Assistant Professor FCSE</dc:creator>
  <cp:revision>1</cp:revision>
  <cp:lastPrinted>2024-12-10T06:11:37Z</cp:lastPrinted>
  <dcterms:created xsi:type="dcterms:W3CDTF">2024-12-08T08:12:03Z</dcterms:created>
  <dcterms:modified xsi:type="dcterms:W3CDTF">2024-12-19T05:02:59Z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0x010100A2EABA87DC27EC478135062CF833B2EF</vt:lpwstr>
  </property>
</Properties>
</file>